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17"/>
  </p:notesMasterIdLst>
  <p:handoutMasterIdLst>
    <p:handoutMasterId r:id="rId18"/>
  </p:handoutMasterIdLst>
  <p:sldIdLst>
    <p:sldId id="256" r:id="rId2"/>
    <p:sldId id="257" r:id="rId3"/>
    <p:sldId id="280" r:id="rId4"/>
    <p:sldId id="281" r:id="rId5"/>
    <p:sldId id="283" r:id="rId6"/>
    <p:sldId id="284" r:id="rId7"/>
    <p:sldId id="258" r:id="rId8"/>
    <p:sldId id="277" r:id="rId9"/>
    <p:sldId id="279" r:id="rId10"/>
    <p:sldId id="286" r:id="rId11"/>
    <p:sldId id="278" r:id="rId12"/>
    <p:sldId id="285" r:id="rId13"/>
    <p:sldId id="282" r:id="rId14"/>
    <p:sldId id="287" r:id="rId15"/>
    <p:sldId id="275" r:id="rId16"/>
  </p:sldIdLst>
  <p:sldSz cx="9144000" cy="6858000" type="screen4x3"/>
  <p:notesSz cx="6858000" cy="9144000"/>
  <p:defaultTextStyle>
    <a:defPPr>
      <a:defRPr lang="en-US"/>
    </a:defPPr>
    <a:lvl1pPr algn="r" defTabSz="457200" rtl="0" fontAlgn="base">
      <a:spcBef>
        <a:spcPct val="0"/>
      </a:spcBef>
      <a:spcAft>
        <a:spcPct val="0"/>
      </a:spcAft>
      <a:defRPr sz="3200" kern="1200">
        <a:solidFill>
          <a:schemeClr val="accent1"/>
        </a:solidFill>
        <a:latin typeface="Arial" charset="0"/>
        <a:ea typeface="ＭＳ Ｐゴシック" charset="0"/>
        <a:cs typeface="ＭＳ Ｐゴシック" charset="0"/>
      </a:defRPr>
    </a:lvl1pPr>
    <a:lvl2pPr marL="457200" algn="r" defTabSz="457200" rtl="0" fontAlgn="base">
      <a:spcBef>
        <a:spcPct val="0"/>
      </a:spcBef>
      <a:spcAft>
        <a:spcPct val="0"/>
      </a:spcAft>
      <a:defRPr sz="3200" kern="1200">
        <a:solidFill>
          <a:schemeClr val="accent1"/>
        </a:solidFill>
        <a:latin typeface="Arial" charset="0"/>
        <a:ea typeface="ＭＳ Ｐゴシック" charset="0"/>
        <a:cs typeface="ＭＳ Ｐゴシック" charset="0"/>
      </a:defRPr>
    </a:lvl2pPr>
    <a:lvl3pPr marL="914400" algn="r" defTabSz="457200" rtl="0" fontAlgn="base">
      <a:spcBef>
        <a:spcPct val="0"/>
      </a:spcBef>
      <a:spcAft>
        <a:spcPct val="0"/>
      </a:spcAft>
      <a:defRPr sz="3200" kern="1200">
        <a:solidFill>
          <a:schemeClr val="accent1"/>
        </a:solidFill>
        <a:latin typeface="Arial" charset="0"/>
        <a:ea typeface="ＭＳ Ｐゴシック" charset="0"/>
        <a:cs typeface="ＭＳ Ｐゴシック" charset="0"/>
      </a:defRPr>
    </a:lvl3pPr>
    <a:lvl4pPr marL="1371600" algn="r" defTabSz="457200" rtl="0" fontAlgn="base">
      <a:spcBef>
        <a:spcPct val="0"/>
      </a:spcBef>
      <a:spcAft>
        <a:spcPct val="0"/>
      </a:spcAft>
      <a:defRPr sz="3200" kern="1200">
        <a:solidFill>
          <a:schemeClr val="accent1"/>
        </a:solidFill>
        <a:latin typeface="Arial" charset="0"/>
        <a:ea typeface="ＭＳ Ｐゴシック" charset="0"/>
        <a:cs typeface="ＭＳ Ｐゴシック" charset="0"/>
      </a:defRPr>
    </a:lvl4pPr>
    <a:lvl5pPr marL="1828800" algn="r" defTabSz="457200" rtl="0" fontAlgn="base">
      <a:spcBef>
        <a:spcPct val="0"/>
      </a:spcBef>
      <a:spcAft>
        <a:spcPct val="0"/>
      </a:spcAft>
      <a:defRPr sz="3200" kern="1200">
        <a:solidFill>
          <a:schemeClr val="accent1"/>
        </a:solidFill>
        <a:latin typeface="Arial" charset="0"/>
        <a:ea typeface="ＭＳ Ｐゴシック" charset="0"/>
        <a:cs typeface="ＭＳ Ｐゴシック" charset="0"/>
      </a:defRPr>
    </a:lvl5pPr>
    <a:lvl6pPr marL="2286000" algn="l" defTabSz="457200" rtl="0" eaLnBrk="1" latinLnBrk="0" hangingPunct="1">
      <a:defRPr sz="3200" kern="1200">
        <a:solidFill>
          <a:schemeClr val="accent1"/>
        </a:solidFill>
        <a:latin typeface="Arial" charset="0"/>
        <a:ea typeface="ＭＳ Ｐゴシック" charset="0"/>
        <a:cs typeface="ＭＳ Ｐゴシック" charset="0"/>
      </a:defRPr>
    </a:lvl6pPr>
    <a:lvl7pPr marL="2743200" algn="l" defTabSz="457200" rtl="0" eaLnBrk="1" latinLnBrk="0" hangingPunct="1">
      <a:defRPr sz="3200" kern="1200">
        <a:solidFill>
          <a:schemeClr val="accent1"/>
        </a:solidFill>
        <a:latin typeface="Arial" charset="0"/>
        <a:ea typeface="ＭＳ Ｐゴシック" charset="0"/>
        <a:cs typeface="ＭＳ Ｐゴシック" charset="0"/>
      </a:defRPr>
    </a:lvl7pPr>
    <a:lvl8pPr marL="3200400" algn="l" defTabSz="457200" rtl="0" eaLnBrk="1" latinLnBrk="0" hangingPunct="1">
      <a:defRPr sz="3200" kern="1200">
        <a:solidFill>
          <a:schemeClr val="accent1"/>
        </a:solidFill>
        <a:latin typeface="Arial" charset="0"/>
        <a:ea typeface="ＭＳ Ｐゴシック" charset="0"/>
        <a:cs typeface="ＭＳ Ｐゴシック" charset="0"/>
      </a:defRPr>
    </a:lvl8pPr>
    <a:lvl9pPr marL="3657600" algn="l" defTabSz="457200" rtl="0" eaLnBrk="1" latinLnBrk="0" hangingPunct="1">
      <a:defRPr sz="3200" kern="1200">
        <a:solidFill>
          <a:schemeClr val="accent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31"/>
    <a:srgbClr val="F6BC1C"/>
    <a:srgbClr val="AEA38B"/>
    <a:srgbClr val="232922"/>
    <a:srgbClr val="292B28"/>
    <a:srgbClr val="800000"/>
    <a:srgbClr val="999999"/>
    <a:srgbClr val="CCCCCC"/>
    <a:srgbClr val="F6BD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33" autoAdjust="0"/>
    <p:restoredTop sz="94662" autoAdjust="0"/>
  </p:normalViewPr>
  <p:slideViewPr>
    <p:cSldViewPr snapToObjects="1">
      <p:cViewPr>
        <p:scale>
          <a:sx n="100" d="100"/>
          <a:sy n="100" d="100"/>
        </p:scale>
        <p:origin x="-2944" y="-1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baseline="-25000">
                <a:solidFill>
                  <a:schemeClr val="tx1"/>
                </a:solidFill>
              </a:defRPr>
            </a:lvl1pPr>
          </a:lstStyle>
          <a:p>
            <a:pPr>
              <a:defRPr/>
            </a:pPr>
            <a:endParaRPr lang="en-US"/>
          </a:p>
        </p:txBody>
      </p:sp>
      <p:sp>
        <p:nvSpPr>
          <p:cNvPr id="20480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aseline="-25000">
                <a:solidFill>
                  <a:schemeClr val="tx1"/>
                </a:solidFill>
              </a:defRPr>
            </a:lvl1pPr>
          </a:lstStyle>
          <a:p>
            <a:pPr>
              <a:defRPr/>
            </a:pPr>
            <a:fld id="{4D07827C-08FF-F742-9432-E2B514C97B52}" type="datetimeFigureOut">
              <a:rPr lang="en-US"/>
              <a:pPr>
                <a:defRPr/>
              </a:pPr>
              <a:t>9/9/15</a:t>
            </a:fld>
            <a:endParaRPr lang="en-US"/>
          </a:p>
        </p:txBody>
      </p:sp>
      <p:sp>
        <p:nvSpPr>
          <p:cNvPr id="20480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baseline="-25000">
                <a:solidFill>
                  <a:schemeClr val="tx1"/>
                </a:solidFill>
              </a:defRPr>
            </a:lvl1pPr>
          </a:lstStyle>
          <a:p>
            <a:pPr>
              <a:defRPr/>
            </a:pPr>
            <a:endParaRPr lang="en-US"/>
          </a:p>
        </p:txBody>
      </p:sp>
      <p:sp>
        <p:nvSpPr>
          <p:cNvPr id="20480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aseline="-25000">
                <a:solidFill>
                  <a:schemeClr val="tx1"/>
                </a:solidFill>
              </a:defRPr>
            </a:lvl1pPr>
          </a:lstStyle>
          <a:p>
            <a:pPr>
              <a:defRPr/>
            </a:pPr>
            <a:fld id="{31C10F9D-8A0C-9745-A3AC-6F479A24C78D}" type="slidenum">
              <a:rPr lang="en-US"/>
              <a:pPr>
                <a:defRPr/>
              </a:pPr>
              <a:t>‹#›</a:t>
            </a:fld>
            <a:endParaRPr lang="en-US"/>
          </a:p>
        </p:txBody>
      </p:sp>
    </p:spTree>
    <p:extLst>
      <p:ext uri="{BB962C8B-B14F-4D97-AF65-F5344CB8AC3E}">
        <p14:creationId xmlns:p14="http://schemas.microsoft.com/office/powerpoint/2010/main" val="1220492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solidFill>
                  <a:schemeClr val="tx1"/>
                </a:solidFill>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solidFill>
                  <a:schemeClr val="tx1"/>
                </a:solidFill>
                <a:latin typeface="Calibri" charset="0"/>
              </a:defRPr>
            </a:lvl1pPr>
          </a:lstStyle>
          <a:p>
            <a:pPr>
              <a:defRPr/>
            </a:pPr>
            <a:fld id="{E1FC1DF0-47AF-3B4D-9489-668151DF56BF}" type="datetimeFigureOut">
              <a:rPr lang="en-US"/>
              <a:pPr>
                <a:defRPr/>
              </a:pPr>
              <a:t>9/9/15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solidFill>
                  <a:schemeClr val="tx1"/>
                </a:solidFill>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1"/>
                </a:solidFill>
                <a:latin typeface="Calibri" charset="0"/>
              </a:defRPr>
            </a:lvl1pPr>
          </a:lstStyle>
          <a:p>
            <a:pPr>
              <a:defRPr/>
            </a:pPr>
            <a:fld id="{BC021583-3517-9144-AF7B-71B6E0A31C82}" type="slidenum">
              <a:rPr lang="en-US"/>
              <a:pPr>
                <a:defRPr/>
              </a:pPr>
              <a:t>‹#›</a:t>
            </a:fld>
            <a:endParaRPr lang="en-US"/>
          </a:p>
        </p:txBody>
      </p:sp>
    </p:spTree>
    <p:extLst>
      <p:ext uri="{BB962C8B-B14F-4D97-AF65-F5344CB8AC3E}">
        <p14:creationId xmlns:p14="http://schemas.microsoft.com/office/powerpoint/2010/main" val="291025787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28480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3010707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04800"/>
            <a:ext cx="20193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04800"/>
            <a:ext cx="59055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80865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1447800"/>
            <a:ext cx="8077200" cy="4495800"/>
          </a:xfrm>
        </p:spPr>
        <p:txBody>
          <a:bodyPr/>
          <a:lstStyle/>
          <a:p>
            <a:pPr lvl="0"/>
            <a:r>
              <a:rPr lang="en-US" noProof="0" smtClean="0"/>
              <a:t>Click icon to add table</a:t>
            </a: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352624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447800"/>
            <a:ext cx="396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447800"/>
            <a:ext cx="3962400" cy="4495800"/>
          </a:xfrm>
        </p:spPr>
        <p:txBody>
          <a:bodyPr/>
          <a:lstStyle/>
          <a:p>
            <a:pPr lvl="0"/>
            <a:r>
              <a:rPr lang="en-US" noProof="0" smtClean="0"/>
              <a:t>Click icon to add chart</a:t>
            </a: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170983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447800"/>
            <a:ext cx="396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96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3489456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96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447800"/>
            <a:ext cx="396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2136994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807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3400" y="3771900"/>
            <a:ext cx="807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2211952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447800"/>
            <a:ext cx="807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 y="3771900"/>
            <a:ext cx="807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1304901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3400" y="304800"/>
            <a:ext cx="80772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447800"/>
            <a:ext cx="3962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3962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3771900"/>
            <a:ext cx="3962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71900"/>
            <a:ext cx="3962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135873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447800"/>
            <a:ext cx="3962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3962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33400" y="3771900"/>
            <a:ext cx="807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107221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728831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447800"/>
            <a:ext cx="3962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 y="3771900"/>
            <a:ext cx="39624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447800"/>
            <a:ext cx="396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272187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1568418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33400" y="14478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2804081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1399291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270109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270383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708657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24503132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tiff"/><Relationship Id="rId23" Type="http://schemas.openxmlformats.org/officeDocument/2006/relationships/image" Target="../media/image2.png"/><Relationship Id="rId24"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533400" y="304800"/>
            <a:ext cx="807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30051" name="Rectangle 3"/>
          <p:cNvSpPr>
            <a:spLocks noGrp="1" noChangeArrowheads="1"/>
          </p:cNvSpPr>
          <p:nvPr>
            <p:ph type="body" idx="1"/>
          </p:nvPr>
        </p:nvSpPr>
        <p:spPr bwMode="auto">
          <a:xfrm>
            <a:off x="533400" y="14478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0053" name="Rectangle 5"/>
          <p:cNvSpPr>
            <a:spLocks noGrp="1" noChangeArrowheads="1"/>
          </p:cNvSpPr>
          <p:nvPr>
            <p:ph type="ftr" sz="quarter" idx="3"/>
          </p:nvPr>
        </p:nvSpPr>
        <p:spPr bwMode="auto">
          <a:xfrm>
            <a:off x="2667000" y="62484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lnSpc>
                <a:spcPct val="160000"/>
              </a:lnSpc>
              <a:defRPr sz="1400">
                <a:solidFill>
                  <a:srgbClr val="CC6631"/>
                </a:solidFill>
              </a:defRPr>
            </a:lvl1pPr>
          </a:lstStyle>
          <a:p>
            <a:pPr>
              <a:defRPr/>
            </a:pPr>
            <a:r>
              <a:rPr lang="en-US" dirty="0" smtClean="0"/>
              <a:t>Luke Mitchell, WRBU</a:t>
            </a:r>
            <a:endParaRPr lang="en-US" dirty="0">
              <a:latin typeface="Times" charset="0"/>
            </a:endParaRPr>
          </a:p>
        </p:txBody>
      </p:sp>
      <p:pic>
        <p:nvPicPr>
          <p:cNvPr id="1031" name="Picture 11" descr="wrbu_PPTlogo2013.png                                           00C0F7B7HD                             7C26311B:"/>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67600" y="6307138"/>
            <a:ext cx="1143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2" descr="wrair_PPTlogo2013a.png                                         00C0F7B7HD                             7C26311B:"/>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3400" y="6248401"/>
            <a:ext cx="10207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1" name="Text Box 13"/>
          <p:cNvSpPr txBox="1">
            <a:spLocks noChangeArrowheads="1"/>
          </p:cNvSpPr>
          <p:nvPr/>
        </p:nvSpPr>
        <p:spPr bwMode="auto">
          <a:xfrm>
            <a:off x="533400" y="5943600"/>
            <a:ext cx="8077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1800" baseline="-25000">
              <a:solidFill>
                <a:schemeClr val="tx1"/>
              </a:solidFill>
            </a:endParaRPr>
          </a:p>
        </p:txBody>
      </p:sp>
      <p:sp>
        <p:nvSpPr>
          <p:cNvPr id="130064" name="Line 16"/>
          <p:cNvSpPr>
            <a:spLocks noChangeShapeType="1"/>
          </p:cNvSpPr>
          <p:nvPr/>
        </p:nvSpPr>
        <p:spPr bwMode="auto">
          <a:xfrm>
            <a:off x="0" y="76200"/>
            <a:ext cx="9144000" cy="0"/>
          </a:xfrm>
          <a:prstGeom prst="line">
            <a:avLst/>
          </a:prstGeom>
          <a:noFill/>
          <a:ln w="63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0065" name="Line 17"/>
          <p:cNvSpPr>
            <a:spLocks noChangeShapeType="1"/>
          </p:cNvSpPr>
          <p:nvPr/>
        </p:nvSpPr>
        <p:spPr bwMode="auto">
          <a:xfrm>
            <a:off x="-12700" y="6800850"/>
            <a:ext cx="9144000" cy="0"/>
          </a:xfrm>
          <a:prstGeom prst="line">
            <a:avLst/>
          </a:prstGeom>
          <a:noFill/>
          <a:ln w="63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342607733"/>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Lst>
  <p:timing>
    <p:tnLst>
      <p:par>
        <p:cTn xmlns:p14="http://schemas.microsoft.com/office/powerpoint/2010/main" id="1" dur="indefinite" restart="never" nodeType="tmRoot"/>
      </p:par>
    </p:tnLst>
  </p:timing>
  <p:hf sldNum="0" hdr="0" dt="0"/>
  <p:txStyles>
    <p:titleStyle>
      <a:lvl1pPr algn="ctr" rtl="0" eaLnBrk="1" fontAlgn="base" hangingPunct="1">
        <a:spcBef>
          <a:spcPct val="0"/>
        </a:spcBef>
        <a:spcAft>
          <a:spcPct val="0"/>
        </a:spcAft>
        <a:defRPr sz="3200">
          <a:solidFill>
            <a:schemeClr val="accent1"/>
          </a:solidFill>
          <a:latin typeface="+mj-lt"/>
          <a:ea typeface="+mj-ea"/>
          <a:cs typeface="ＭＳ Ｐゴシック" charset="0"/>
        </a:defRPr>
      </a:lvl1pPr>
      <a:lvl2pPr algn="ctr"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2pPr>
      <a:lvl3pPr algn="ctr"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3pPr>
      <a:lvl4pPr algn="ctr"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4pPr>
      <a:lvl5pPr algn="ctr" rtl="0" eaLnBrk="1" fontAlgn="base" hangingPunct="1">
        <a:spcBef>
          <a:spcPct val="0"/>
        </a:spcBef>
        <a:spcAft>
          <a:spcPct val="0"/>
        </a:spcAft>
        <a:defRPr sz="3200">
          <a:solidFill>
            <a:schemeClr val="accent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a:solidFill>
            <a:schemeClr val="accent1"/>
          </a:solidFill>
          <a:latin typeface="Arial" charset="0"/>
          <a:ea typeface="ＭＳ Ｐゴシック" charset="0"/>
        </a:defRPr>
      </a:lvl6pPr>
      <a:lvl7pPr marL="914400" algn="ctr" rtl="0" eaLnBrk="1" fontAlgn="base" hangingPunct="1">
        <a:spcBef>
          <a:spcPct val="0"/>
        </a:spcBef>
        <a:spcAft>
          <a:spcPct val="0"/>
        </a:spcAft>
        <a:defRPr sz="3200">
          <a:solidFill>
            <a:schemeClr val="accent1"/>
          </a:solidFill>
          <a:latin typeface="Arial" charset="0"/>
          <a:ea typeface="ＭＳ Ｐゴシック" charset="0"/>
        </a:defRPr>
      </a:lvl7pPr>
      <a:lvl8pPr marL="1371600" algn="ctr" rtl="0" eaLnBrk="1" fontAlgn="base" hangingPunct="1">
        <a:spcBef>
          <a:spcPct val="0"/>
        </a:spcBef>
        <a:spcAft>
          <a:spcPct val="0"/>
        </a:spcAft>
        <a:defRPr sz="3200">
          <a:solidFill>
            <a:schemeClr val="accent1"/>
          </a:solidFill>
          <a:latin typeface="Arial" charset="0"/>
          <a:ea typeface="ＭＳ Ｐゴシック" charset="0"/>
        </a:defRPr>
      </a:lvl8pPr>
      <a:lvl9pPr marL="1828800" algn="ctr" rtl="0" eaLnBrk="1" fontAlgn="base" hangingPunct="1">
        <a:spcBef>
          <a:spcPct val="0"/>
        </a:spcBef>
        <a:spcAft>
          <a:spcPct val="0"/>
        </a:spcAft>
        <a:defRPr sz="3200">
          <a:solidFill>
            <a:schemeClr val="accent1"/>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2800">
          <a:solidFill>
            <a:schemeClr val="accent1"/>
          </a:solidFill>
          <a:latin typeface="+mn-lt"/>
          <a:ea typeface="+mn-ea"/>
          <a:cs typeface="ＭＳ Ｐゴシック" charset="0"/>
        </a:defRPr>
      </a:lvl1pPr>
      <a:lvl2pPr marL="742950" indent="-285750" algn="l" rtl="0" eaLnBrk="1" fontAlgn="base" hangingPunct="1">
        <a:spcBef>
          <a:spcPct val="20000"/>
        </a:spcBef>
        <a:spcAft>
          <a:spcPct val="0"/>
        </a:spcAft>
        <a:buChar char="–"/>
        <a:defRPr sz="2800">
          <a:solidFill>
            <a:schemeClr val="accent1"/>
          </a:solidFill>
          <a:latin typeface="+mn-lt"/>
          <a:ea typeface="+mn-ea"/>
        </a:defRPr>
      </a:lvl2pPr>
      <a:lvl3pPr marL="1143000" indent="-228600" algn="l" rtl="0" eaLnBrk="1" fontAlgn="base" hangingPunct="1">
        <a:spcBef>
          <a:spcPct val="20000"/>
        </a:spcBef>
        <a:spcAft>
          <a:spcPct val="0"/>
        </a:spcAft>
        <a:buChar char="•"/>
        <a:defRPr sz="2400">
          <a:solidFill>
            <a:schemeClr val="accent1"/>
          </a:solidFill>
          <a:latin typeface="+mn-lt"/>
          <a:ea typeface="+mn-ea"/>
        </a:defRPr>
      </a:lvl3pPr>
      <a:lvl4pPr marL="1600200" indent="-228600" algn="l" rtl="0" eaLnBrk="1" fontAlgn="base" hangingPunct="1">
        <a:spcBef>
          <a:spcPct val="20000"/>
        </a:spcBef>
        <a:spcAft>
          <a:spcPct val="0"/>
        </a:spcAft>
        <a:buChar char="–"/>
        <a:defRPr sz="2000">
          <a:solidFill>
            <a:schemeClr val="accent1"/>
          </a:solidFill>
          <a:latin typeface="+mn-lt"/>
          <a:ea typeface="+mn-ea"/>
        </a:defRPr>
      </a:lvl4pPr>
      <a:lvl5pPr marL="2057400" indent="-228600" algn="l" rtl="0" eaLnBrk="1" fontAlgn="base" hangingPunct="1">
        <a:spcBef>
          <a:spcPct val="20000"/>
        </a:spcBef>
        <a:spcAft>
          <a:spcPct val="0"/>
        </a:spcAft>
        <a:buChar char="»"/>
        <a:defRPr sz="2000">
          <a:solidFill>
            <a:schemeClr val="accent1"/>
          </a:solidFill>
          <a:latin typeface="+mn-lt"/>
          <a:ea typeface="+mn-ea"/>
        </a:defRPr>
      </a:lvl5pPr>
      <a:lvl6pPr marL="2514600" indent="-228600" algn="l" rtl="0" eaLnBrk="1" fontAlgn="base" hangingPunct="1">
        <a:spcBef>
          <a:spcPct val="20000"/>
        </a:spcBef>
        <a:spcAft>
          <a:spcPct val="0"/>
        </a:spcAft>
        <a:buChar char="»"/>
        <a:defRPr sz="2000">
          <a:solidFill>
            <a:schemeClr val="accent1"/>
          </a:solidFill>
          <a:latin typeface="+mn-lt"/>
          <a:ea typeface="+mn-ea"/>
        </a:defRPr>
      </a:lvl6pPr>
      <a:lvl7pPr marL="2971800" indent="-228600" algn="l" rtl="0" eaLnBrk="1" fontAlgn="base" hangingPunct="1">
        <a:spcBef>
          <a:spcPct val="20000"/>
        </a:spcBef>
        <a:spcAft>
          <a:spcPct val="0"/>
        </a:spcAft>
        <a:buChar char="»"/>
        <a:defRPr sz="2000">
          <a:solidFill>
            <a:schemeClr val="accent1"/>
          </a:solidFill>
          <a:latin typeface="+mn-lt"/>
          <a:ea typeface="+mn-ea"/>
        </a:defRPr>
      </a:lvl7pPr>
      <a:lvl8pPr marL="3429000" indent="-228600" algn="l" rtl="0" eaLnBrk="1" fontAlgn="base" hangingPunct="1">
        <a:spcBef>
          <a:spcPct val="20000"/>
        </a:spcBef>
        <a:spcAft>
          <a:spcPct val="0"/>
        </a:spcAft>
        <a:buChar char="»"/>
        <a:defRPr sz="2000">
          <a:solidFill>
            <a:schemeClr val="accent1"/>
          </a:solidFill>
          <a:latin typeface="+mn-lt"/>
          <a:ea typeface="+mn-ea"/>
        </a:defRPr>
      </a:lvl8pPr>
      <a:lvl9pPr marL="3886200" indent="-228600" algn="l" rtl="0" eaLnBrk="1" fontAlgn="base" hangingPunct="1">
        <a:spcBef>
          <a:spcPct val="20000"/>
        </a:spcBef>
        <a:spcAft>
          <a:spcPct val="0"/>
        </a:spcAft>
        <a:buChar char="»"/>
        <a:defRPr sz="2000">
          <a:solidFill>
            <a:schemeClr val="accent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www.syriaproject.info" TargetMode="External"/><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p>
            <a:pPr>
              <a:defRPr/>
            </a:pPr>
            <a:r>
              <a:rPr lang="en-US" dirty="0" smtClean="0"/>
              <a:t>Field Data </a:t>
            </a:r>
            <a:r>
              <a:rPr lang="en-US" dirty="0" smtClean="0"/>
              <a:t>Submission </a:t>
            </a:r>
            <a:r>
              <a:rPr lang="en-US" dirty="0" smtClean="0"/>
              <a:t>(FDS)</a:t>
            </a:r>
            <a:br>
              <a:rPr lang="en-US" dirty="0" smtClean="0"/>
            </a:br>
            <a:r>
              <a:rPr lang="en-US" sz="2400" dirty="0" smtClean="0"/>
              <a:t>Part of the GEIS funded Syrian Refugee project</a:t>
            </a:r>
            <a:endParaRPr lang="en-US" sz="2400" dirty="0" smtClean="0">
              <a:cs typeface="+mj-cs"/>
            </a:endParaRPr>
          </a:p>
        </p:txBody>
      </p:sp>
      <p:sp>
        <p:nvSpPr>
          <p:cNvPr id="207875" name="Rectangle 3"/>
          <p:cNvSpPr>
            <a:spLocks noGrp="1" noChangeArrowheads="1"/>
          </p:cNvSpPr>
          <p:nvPr>
            <p:ph type="subTitle" idx="1"/>
          </p:nvPr>
        </p:nvSpPr>
        <p:spPr/>
        <p:txBody>
          <a:bodyPr/>
          <a:lstStyle/>
          <a:p>
            <a:pPr eaLnBrk="1" hangingPunct="1">
              <a:defRPr/>
            </a:pPr>
            <a:r>
              <a:rPr lang="en-US" sz="2400" dirty="0" smtClean="0">
                <a:solidFill>
                  <a:srgbClr val="CCCCCC"/>
                </a:solidFill>
                <a:cs typeface="+mn-cs"/>
              </a:rPr>
              <a:t>Walter Reed Biosystematics Unit</a:t>
            </a:r>
            <a:endParaRPr lang="en-US" dirty="0" smtClean="0">
              <a:cs typeface="+mn-cs"/>
            </a:endParaRPr>
          </a:p>
          <a:p>
            <a:pPr eaLnBrk="1" hangingPunct="1">
              <a:defRPr/>
            </a:pPr>
            <a:r>
              <a:rPr lang="en-US" sz="2000" dirty="0" smtClean="0">
                <a:solidFill>
                  <a:srgbClr val="CCCCCC"/>
                </a:solidFill>
                <a:cs typeface="+mn-cs"/>
              </a:rPr>
              <a:t>Luke Mitchell</a:t>
            </a:r>
            <a:endParaRPr lang="en-US" dirty="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Luke Mitchell, </a:t>
            </a:r>
            <a:r>
              <a:rPr lang="en-US" dirty="0"/>
              <a:t>WRBU</a:t>
            </a:r>
            <a:endParaRPr lang="en-US" dirty="0">
              <a:latin typeface="Times" charset="0"/>
            </a:endParaRPr>
          </a:p>
        </p:txBody>
      </p:sp>
      <p:sp>
        <p:nvSpPr>
          <p:cNvPr id="9" name="Title 3"/>
          <p:cNvSpPr>
            <a:spLocks noGrp="1"/>
          </p:cNvSpPr>
          <p:nvPr>
            <p:ph type="title"/>
          </p:nvPr>
        </p:nvSpPr>
        <p:spPr>
          <a:xfrm>
            <a:off x="457200" y="274638"/>
            <a:ext cx="8229600" cy="868362"/>
          </a:xfrm>
        </p:spPr>
        <p:txBody>
          <a:bodyPr/>
          <a:lstStyle/>
          <a:p>
            <a:r>
              <a:rPr lang="en-US" dirty="0" smtClean="0"/>
              <a:t>Project focus – </a:t>
            </a:r>
            <a:r>
              <a:rPr lang="en-US" dirty="0" smtClean="0"/>
              <a:t>Data Management</a:t>
            </a:r>
            <a:endParaRPr lang="en-US" dirty="0"/>
          </a:p>
        </p:txBody>
      </p:sp>
      <p:pic>
        <p:nvPicPr>
          <p:cNvPr id="3" name="Picture 2" descr="Dashbo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46" y="1524000"/>
            <a:ext cx="7603709" cy="4300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87965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Luke Mitchell, </a:t>
            </a:r>
            <a:r>
              <a:rPr lang="en-US" dirty="0"/>
              <a:t>WRBU</a:t>
            </a:r>
            <a:endParaRPr lang="en-US" dirty="0">
              <a:latin typeface="Times" charset="0"/>
            </a:endParaRPr>
          </a:p>
        </p:txBody>
      </p:sp>
      <p:sp>
        <p:nvSpPr>
          <p:cNvPr id="26" name="TextBox 25"/>
          <p:cNvSpPr txBox="1"/>
          <p:nvPr/>
        </p:nvSpPr>
        <p:spPr>
          <a:xfrm>
            <a:off x="588362" y="1204848"/>
            <a:ext cx="8098438" cy="707886"/>
          </a:xfrm>
          <a:prstGeom prst="rect">
            <a:avLst/>
          </a:prstGeom>
          <a:noFill/>
        </p:spPr>
        <p:txBody>
          <a:bodyPr wrap="square" rtlCol="0">
            <a:spAutoFit/>
          </a:bodyPr>
          <a:lstStyle/>
          <a:p>
            <a:pPr algn="l"/>
            <a:r>
              <a:rPr lang="en-US" sz="2000" dirty="0" smtClean="0"/>
              <a:t>The data manager exports to an Excel Spreadsheet which automatically creates a number of sheets for differing information.</a:t>
            </a:r>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08" y="2175998"/>
            <a:ext cx="3521376" cy="2229249"/>
          </a:xfrm>
          <a:prstGeom prst="rect">
            <a:avLst/>
          </a:prstGeom>
          <a:effectLst>
            <a:outerShdw blurRad="317500" dist="127000" dir="2700000" algn="tl" rotWithShape="0">
              <a:srgbClr val="000000">
                <a:alpha val="43000"/>
              </a:srgbClr>
            </a:outerShdw>
          </a:effectLst>
        </p:spPr>
      </p:pic>
      <p:sp>
        <p:nvSpPr>
          <p:cNvPr id="8" name="TextBox 7"/>
          <p:cNvSpPr txBox="1"/>
          <p:nvPr/>
        </p:nvSpPr>
        <p:spPr>
          <a:xfrm>
            <a:off x="4180381" y="2178803"/>
            <a:ext cx="3058619" cy="400110"/>
          </a:xfrm>
          <a:prstGeom prst="rect">
            <a:avLst/>
          </a:prstGeom>
          <a:noFill/>
        </p:spPr>
        <p:txBody>
          <a:bodyPr wrap="square" rtlCol="0">
            <a:spAutoFit/>
          </a:bodyPr>
          <a:lstStyle/>
          <a:p>
            <a:pPr algn="l"/>
            <a:r>
              <a:rPr lang="en-US" sz="2000" dirty="0" smtClean="0"/>
              <a:t>Sheet 1: Collection Data</a:t>
            </a:r>
            <a:endParaRPr lang="en-US" sz="2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914720"/>
            <a:ext cx="3512222" cy="2229249"/>
          </a:xfrm>
          <a:prstGeom prst="rect">
            <a:avLst/>
          </a:prstGeom>
          <a:effectLst>
            <a:outerShdw blurRad="317500" dist="127000" dir="2700000" algn="tl" rotWithShape="0">
              <a:srgbClr val="000000">
                <a:alpha val="43000"/>
              </a:srgbClr>
            </a:outerShdw>
          </a:effectLst>
        </p:spPr>
      </p:pic>
      <p:sp>
        <p:nvSpPr>
          <p:cNvPr id="10" name="TextBox 9"/>
          <p:cNvSpPr txBox="1"/>
          <p:nvPr/>
        </p:nvSpPr>
        <p:spPr>
          <a:xfrm>
            <a:off x="5257800" y="3186048"/>
            <a:ext cx="3058619" cy="400110"/>
          </a:xfrm>
          <a:prstGeom prst="rect">
            <a:avLst/>
          </a:prstGeom>
          <a:noFill/>
        </p:spPr>
        <p:txBody>
          <a:bodyPr wrap="square" rtlCol="0">
            <a:spAutoFit/>
          </a:bodyPr>
          <a:lstStyle/>
          <a:p>
            <a:pPr algn="l"/>
            <a:r>
              <a:rPr lang="en-US" sz="2000" dirty="0" smtClean="0"/>
              <a:t>Sheet 2: Picture Links</a:t>
            </a:r>
            <a:endParaRPr lang="en-US" sz="20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4029345"/>
            <a:ext cx="3512222" cy="2219055"/>
          </a:xfrm>
          <a:prstGeom prst="rect">
            <a:avLst/>
          </a:prstGeom>
          <a:effectLst>
            <a:outerShdw blurRad="317500" dist="127000" dir="2700000" algn="tl" rotWithShape="0">
              <a:srgbClr val="000000">
                <a:alpha val="43000"/>
              </a:srgbClr>
            </a:outerShdw>
          </a:effectLst>
        </p:spPr>
      </p:pic>
      <p:sp>
        <p:nvSpPr>
          <p:cNvPr id="12" name="TextBox 11"/>
          <p:cNvSpPr txBox="1"/>
          <p:nvPr/>
        </p:nvSpPr>
        <p:spPr>
          <a:xfrm>
            <a:off x="6560222" y="4205192"/>
            <a:ext cx="2126578" cy="400110"/>
          </a:xfrm>
          <a:prstGeom prst="rect">
            <a:avLst/>
          </a:prstGeom>
          <a:noFill/>
        </p:spPr>
        <p:txBody>
          <a:bodyPr wrap="square" rtlCol="0">
            <a:spAutoFit/>
          </a:bodyPr>
          <a:lstStyle/>
          <a:p>
            <a:pPr algn="l"/>
            <a:r>
              <a:rPr lang="en-US" sz="2000" dirty="0" smtClean="0"/>
              <a:t>Sheet 3: Graphs</a:t>
            </a:r>
            <a:endParaRPr lang="en-US" sz="2000" dirty="0"/>
          </a:p>
        </p:txBody>
      </p:sp>
      <p:sp>
        <p:nvSpPr>
          <p:cNvPr id="13" name="Title 3"/>
          <p:cNvSpPr>
            <a:spLocks noGrp="1"/>
          </p:cNvSpPr>
          <p:nvPr>
            <p:ph type="title"/>
          </p:nvPr>
        </p:nvSpPr>
        <p:spPr>
          <a:xfrm>
            <a:off x="457200" y="274638"/>
            <a:ext cx="8229600" cy="930210"/>
          </a:xfrm>
        </p:spPr>
        <p:txBody>
          <a:bodyPr/>
          <a:lstStyle/>
          <a:p>
            <a:r>
              <a:rPr lang="en-US" dirty="0" smtClean="0"/>
              <a:t>Project focus – </a:t>
            </a:r>
            <a:r>
              <a:rPr lang="en-US" dirty="0" smtClean="0"/>
              <a:t>Data Management</a:t>
            </a:r>
            <a:endParaRPr lang="en-US" dirty="0"/>
          </a:p>
        </p:txBody>
      </p:sp>
    </p:spTree>
    <p:extLst>
      <p:ext uri="{BB962C8B-B14F-4D97-AF65-F5344CB8AC3E}">
        <p14:creationId xmlns:p14="http://schemas.microsoft.com/office/powerpoint/2010/main" val="833348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Luke Mitchell, </a:t>
            </a:r>
            <a:r>
              <a:rPr lang="en-US" dirty="0"/>
              <a:t>WRBU</a:t>
            </a:r>
            <a:endParaRPr lang="en-US" dirty="0">
              <a:latin typeface="Times" charset="0"/>
            </a:endParaRPr>
          </a:p>
        </p:txBody>
      </p:sp>
      <p:sp>
        <p:nvSpPr>
          <p:cNvPr id="26" name="TextBox 25"/>
          <p:cNvSpPr txBox="1"/>
          <p:nvPr/>
        </p:nvSpPr>
        <p:spPr>
          <a:xfrm>
            <a:off x="588362" y="1204848"/>
            <a:ext cx="8098438" cy="707886"/>
          </a:xfrm>
          <a:prstGeom prst="rect">
            <a:avLst/>
          </a:prstGeom>
          <a:noFill/>
        </p:spPr>
        <p:txBody>
          <a:bodyPr wrap="square" rtlCol="0">
            <a:spAutoFit/>
          </a:bodyPr>
          <a:lstStyle/>
          <a:p>
            <a:pPr algn="l"/>
            <a:r>
              <a:rPr lang="en-US" sz="2000" dirty="0" smtClean="0"/>
              <a:t>A service on the website provided by VectorMap is the project specific mapping.</a:t>
            </a:r>
            <a:endParaRPr lang="en-US" sz="2000" dirty="0"/>
          </a:p>
        </p:txBody>
      </p:sp>
      <p:sp>
        <p:nvSpPr>
          <p:cNvPr id="13" name="Title 3"/>
          <p:cNvSpPr>
            <a:spLocks noGrp="1"/>
          </p:cNvSpPr>
          <p:nvPr>
            <p:ph type="title"/>
          </p:nvPr>
        </p:nvSpPr>
        <p:spPr>
          <a:xfrm>
            <a:off x="457200" y="274638"/>
            <a:ext cx="8229600" cy="930210"/>
          </a:xfrm>
        </p:spPr>
        <p:txBody>
          <a:bodyPr/>
          <a:lstStyle/>
          <a:p>
            <a:r>
              <a:rPr lang="en-US" dirty="0" smtClean="0"/>
              <a:t>Project focus – </a:t>
            </a:r>
            <a:r>
              <a:rPr lang="en-US" dirty="0" smtClean="0"/>
              <a:t>Data Management</a:t>
            </a:r>
            <a:endParaRPr lang="en-US" dirty="0"/>
          </a:p>
        </p:txBody>
      </p:sp>
      <p:pic>
        <p:nvPicPr>
          <p:cNvPr id="3" name="Picture 2" descr="Regional mapp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912734"/>
            <a:ext cx="5360742" cy="4036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60369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533400" y="1219200"/>
            <a:ext cx="8077200" cy="4495800"/>
          </a:xfrm>
        </p:spPr>
        <p:txBody>
          <a:bodyPr/>
          <a:lstStyle/>
          <a:p>
            <a:r>
              <a:rPr lang="en-US" dirty="0"/>
              <a:t>N</a:t>
            </a:r>
            <a:r>
              <a:rPr lang="en-US" dirty="0" smtClean="0"/>
              <a:t>o certification </a:t>
            </a:r>
            <a:r>
              <a:rPr lang="en-US" dirty="0" smtClean="0"/>
              <a:t>issues for civilian collections.</a:t>
            </a:r>
            <a:endParaRPr lang="en-US" dirty="0" smtClean="0"/>
          </a:p>
          <a:p>
            <a:r>
              <a:rPr lang="en-US" dirty="0"/>
              <a:t>C</a:t>
            </a:r>
            <a:r>
              <a:rPr lang="en-US" dirty="0" smtClean="0"/>
              <a:t>ollections of Sand Flies and Mosquitoes in Turkey and Jordan ongoing.</a:t>
            </a:r>
          </a:p>
          <a:p>
            <a:r>
              <a:rPr lang="en-US" dirty="0"/>
              <a:t>T</a:t>
            </a:r>
            <a:r>
              <a:rPr lang="en-US" dirty="0" smtClean="0"/>
              <a:t>esting </a:t>
            </a:r>
            <a:r>
              <a:rPr lang="en-US" dirty="0" smtClean="0"/>
              <a:t>conducted</a:t>
            </a:r>
            <a:r>
              <a:rPr lang="en-US" dirty="0" smtClean="0"/>
              <a:t> </a:t>
            </a:r>
            <a:r>
              <a:rPr lang="en-US" dirty="0" smtClean="0"/>
              <a:t>within 2 universities in the US for Ticks.</a:t>
            </a:r>
          </a:p>
          <a:p>
            <a:r>
              <a:rPr lang="en-US" dirty="0"/>
              <a:t>A</a:t>
            </a:r>
            <a:r>
              <a:rPr lang="en-US" dirty="0" smtClean="0"/>
              <a:t>vailable for static collections with forms for “set-up” and “collection”</a:t>
            </a:r>
          </a:p>
          <a:p>
            <a:r>
              <a:rPr lang="en-US" dirty="0" smtClean="0"/>
              <a:t>Adaptable for almost any </a:t>
            </a:r>
            <a:r>
              <a:rPr lang="en-US" dirty="0" err="1" smtClean="0"/>
              <a:t>biosurveillence</a:t>
            </a:r>
            <a:r>
              <a:rPr lang="en-US" dirty="0" smtClean="0"/>
              <a:t> </a:t>
            </a:r>
            <a:r>
              <a:rPr lang="en-US" dirty="0" smtClean="0"/>
              <a:t>activities</a:t>
            </a:r>
            <a:r>
              <a:rPr lang="en-US" dirty="0"/>
              <a:t> </a:t>
            </a:r>
            <a:r>
              <a:rPr lang="en-US" dirty="0" smtClean="0"/>
              <a:t>and allows submission directly to VM.</a:t>
            </a:r>
            <a:endParaRPr lang="en-US" dirty="0" smtClean="0"/>
          </a:p>
          <a:p>
            <a:endParaRPr lang="en-US" dirty="0"/>
          </a:p>
        </p:txBody>
      </p:sp>
      <p:sp>
        <p:nvSpPr>
          <p:cNvPr id="5" name="Footer Placeholder 4"/>
          <p:cNvSpPr>
            <a:spLocks noGrp="1"/>
          </p:cNvSpPr>
          <p:nvPr>
            <p:ph type="ftr" sz="quarter" idx="11"/>
          </p:nvPr>
        </p:nvSpPr>
        <p:spPr/>
        <p:txBody>
          <a:bodyPr/>
          <a:lstStyle/>
          <a:p>
            <a:pPr>
              <a:defRPr/>
            </a:pPr>
            <a:r>
              <a:rPr lang="en-US" smtClean="0"/>
              <a:t>Luke Mitchell, WRBU</a:t>
            </a:r>
            <a:endParaRPr lang="en-US">
              <a:latin typeface="Times" charset="0"/>
            </a:endParaRPr>
          </a:p>
        </p:txBody>
      </p:sp>
      <p:sp>
        <p:nvSpPr>
          <p:cNvPr id="4" name="Title 3"/>
          <p:cNvSpPr>
            <a:spLocks noGrp="1"/>
          </p:cNvSpPr>
          <p:nvPr>
            <p:ph type="title"/>
          </p:nvPr>
        </p:nvSpPr>
        <p:spPr>
          <a:xfrm>
            <a:off x="457200" y="274638"/>
            <a:ext cx="8229600" cy="792162"/>
          </a:xfrm>
        </p:spPr>
        <p:txBody>
          <a:bodyPr/>
          <a:lstStyle/>
          <a:p>
            <a:r>
              <a:rPr lang="en-US" dirty="0" smtClean="0"/>
              <a:t>FDS Summary</a:t>
            </a:r>
            <a:endParaRPr lang="en-US" dirty="0"/>
          </a:p>
        </p:txBody>
      </p:sp>
    </p:spTree>
    <p:extLst>
      <p:ext uri="{BB962C8B-B14F-4D97-AF65-F5344CB8AC3E}">
        <p14:creationId xmlns:p14="http://schemas.microsoft.com/office/powerpoint/2010/main" val="3823596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533400" y="1219200"/>
            <a:ext cx="8077200" cy="4495800"/>
          </a:xfrm>
        </p:spPr>
        <p:txBody>
          <a:bodyPr/>
          <a:lstStyle/>
          <a:p>
            <a:r>
              <a:rPr lang="en-US" dirty="0" smtClean="0"/>
              <a:t>Continuous testing and development.</a:t>
            </a:r>
          </a:p>
          <a:p>
            <a:r>
              <a:rPr lang="en-US" dirty="0" smtClean="0"/>
              <a:t>GEIS proposal submitted.</a:t>
            </a:r>
          </a:p>
          <a:p>
            <a:r>
              <a:rPr lang="en-US" dirty="0" smtClean="0"/>
              <a:t>Available to all GEIS partners at basic cost.</a:t>
            </a:r>
          </a:p>
          <a:p>
            <a:r>
              <a:rPr lang="en-US" dirty="0" smtClean="0"/>
              <a:t>Encourage a STANDARD DATA PROCESS.</a:t>
            </a:r>
            <a:endParaRPr lang="en-US" dirty="0" smtClean="0"/>
          </a:p>
          <a:p>
            <a:endParaRPr lang="en-US" dirty="0"/>
          </a:p>
        </p:txBody>
      </p:sp>
      <p:sp>
        <p:nvSpPr>
          <p:cNvPr id="5" name="Footer Placeholder 4"/>
          <p:cNvSpPr>
            <a:spLocks noGrp="1"/>
          </p:cNvSpPr>
          <p:nvPr>
            <p:ph type="ftr" sz="quarter" idx="11"/>
          </p:nvPr>
        </p:nvSpPr>
        <p:spPr/>
        <p:txBody>
          <a:bodyPr/>
          <a:lstStyle/>
          <a:p>
            <a:pPr>
              <a:defRPr/>
            </a:pPr>
            <a:r>
              <a:rPr lang="en-US" smtClean="0"/>
              <a:t>Luke Mitchell, WRBU</a:t>
            </a:r>
            <a:endParaRPr lang="en-US">
              <a:latin typeface="Times" charset="0"/>
            </a:endParaRPr>
          </a:p>
        </p:txBody>
      </p:sp>
      <p:sp>
        <p:nvSpPr>
          <p:cNvPr id="4" name="Title 3"/>
          <p:cNvSpPr>
            <a:spLocks noGrp="1"/>
          </p:cNvSpPr>
          <p:nvPr>
            <p:ph type="title"/>
          </p:nvPr>
        </p:nvSpPr>
        <p:spPr>
          <a:xfrm>
            <a:off x="457200" y="274638"/>
            <a:ext cx="8229600" cy="792162"/>
          </a:xfrm>
        </p:spPr>
        <p:txBody>
          <a:bodyPr/>
          <a:lstStyle/>
          <a:p>
            <a:r>
              <a:rPr lang="en-US" dirty="0" smtClean="0"/>
              <a:t>What next?</a:t>
            </a:r>
            <a:endParaRPr lang="en-US" dirty="0"/>
          </a:p>
        </p:txBody>
      </p:sp>
    </p:spTree>
    <p:extLst>
      <p:ext uri="{BB962C8B-B14F-4D97-AF65-F5344CB8AC3E}">
        <p14:creationId xmlns:p14="http://schemas.microsoft.com/office/powerpoint/2010/main" val="3675246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Questions?</a:t>
            </a:r>
            <a:endParaRPr lang="en-US" dirty="0"/>
          </a:p>
        </p:txBody>
      </p:sp>
      <p:sp>
        <p:nvSpPr>
          <p:cNvPr id="6" name="Subtitle 5"/>
          <p:cNvSpPr>
            <a:spLocks noGrp="1"/>
          </p:cNvSpPr>
          <p:nvPr>
            <p:ph type="subTitle"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Luke Mitchell, WRBU</a:t>
            </a:r>
            <a:endParaRPr lang="en-US">
              <a:latin typeface="Times" charset="0"/>
            </a:endParaRPr>
          </a:p>
        </p:txBody>
      </p:sp>
    </p:spTree>
    <p:extLst>
      <p:ext uri="{BB962C8B-B14F-4D97-AF65-F5344CB8AC3E}">
        <p14:creationId xmlns:p14="http://schemas.microsoft.com/office/powerpoint/2010/main" val="6791216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3"/>
          <p:cNvSpPr>
            <a:spLocks noGrp="1"/>
          </p:cNvSpPr>
          <p:nvPr>
            <p:ph type="title"/>
          </p:nvPr>
        </p:nvSpPr>
        <p:spPr>
          <a:xfrm>
            <a:off x="457200" y="274638"/>
            <a:ext cx="8229600" cy="1143000"/>
          </a:xfrm>
        </p:spPr>
        <p:txBody>
          <a:bodyPr/>
          <a:lstStyle/>
          <a:p>
            <a:r>
              <a:rPr lang="en-US" dirty="0" err="1" smtClean="0"/>
              <a:t>Mr</a:t>
            </a:r>
            <a:r>
              <a:rPr lang="en-US" dirty="0" smtClean="0"/>
              <a:t> Luke Mitchell – The Designer</a:t>
            </a:r>
            <a:endParaRPr lang="en-US" dirty="0"/>
          </a:p>
        </p:txBody>
      </p:sp>
      <p:sp>
        <p:nvSpPr>
          <p:cNvPr id="18" name="Content Placeholder 5"/>
          <p:cNvSpPr>
            <a:spLocks noGrp="1"/>
          </p:cNvSpPr>
          <p:nvPr>
            <p:ph idx="1"/>
          </p:nvPr>
        </p:nvSpPr>
        <p:spPr>
          <a:xfrm>
            <a:off x="457200" y="1600200"/>
            <a:ext cx="4038600" cy="4525963"/>
          </a:xfrm>
        </p:spPr>
        <p:txBody>
          <a:bodyPr>
            <a:normAutofit lnSpcReduction="10000"/>
          </a:bodyPr>
          <a:lstStyle/>
          <a:p>
            <a:r>
              <a:rPr lang="en-US" sz="2400" dirty="0" smtClean="0"/>
              <a:t>Consultant.</a:t>
            </a:r>
          </a:p>
          <a:p>
            <a:r>
              <a:rPr lang="en-US" sz="2400" dirty="0" smtClean="0"/>
              <a:t>Currently employed by WRBU and SI as a technical research assistant.</a:t>
            </a:r>
          </a:p>
          <a:p>
            <a:r>
              <a:rPr lang="en-US" sz="2400" dirty="0" smtClean="0"/>
              <a:t>15 years British Army, Royal Signals as a telecommunications specialist, project and information manager.</a:t>
            </a:r>
          </a:p>
          <a:p>
            <a:r>
              <a:rPr lang="en-US" sz="2400" dirty="0" smtClean="0"/>
              <a:t>Collections in Africa, US and Europe.</a:t>
            </a:r>
            <a:endParaRPr lang="en-US" sz="2400" dirty="0"/>
          </a:p>
        </p:txBody>
      </p:sp>
      <p:sp>
        <p:nvSpPr>
          <p:cNvPr id="5" name="Footer Placeholder 4"/>
          <p:cNvSpPr>
            <a:spLocks noGrp="1"/>
          </p:cNvSpPr>
          <p:nvPr>
            <p:ph type="ftr" sz="quarter" idx="11"/>
          </p:nvPr>
        </p:nvSpPr>
        <p:spPr/>
        <p:txBody>
          <a:bodyPr/>
          <a:lstStyle/>
          <a:p>
            <a:pPr>
              <a:defRPr/>
            </a:pPr>
            <a:r>
              <a:rPr lang="en-US" dirty="0" smtClean="0"/>
              <a:t>Luke Mitchell, </a:t>
            </a:r>
            <a:r>
              <a:rPr lang="en-US" dirty="0"/>
              <a:t>WRBU</a:t>
            </a:r>
            <a:endParaRPr lang="en-US" dirty="0">
              <a:latin typeface="Times" charset="0"/>
            </a:endParaRPr>
          </a:p>
        </p:txBody>
      </p:sp>
      <p:pic>
        <p:nvPicPr>
          <p:cNvPr id="19" name="Content Placeholder 13" descr="1935297_307879270180_2541274_n.jpg"/>
          <p:cNvPicPr>
            <a:picLocks noChangeAspect="1"/>
          </p:cNvPicPr>
          <p:nvPr/>
        </p:nvPicPr>
        <p:blipFill>
          <a:blip r:embed="rId2">
            <a:extLst>
              <a:ext uri="{28A0092B-C50C-407E-A947-70E740481C1C}">
                <a14:useLocalDpi xmlns:a14="http://schemas.microsoft.com/office/drawing/2010/main" val="0"/>
              </a:ext>
            </a:extLst>
          </a:blip>
          <a:srcRect t="4258" b="4258"/>
          <a:stretch>
            <a:fillRect/>
          </a:stretch>
        </p:blipFill>
        <p:spPr>
          <a:xfrm>
            <a:off x="4326107" y="1417638"/>
            <a:ext cx="1511781" cy="1694217"/>
          </a:xfrm>
          <a:prstGeom prst="rect">
            <a:avLst/>
          </a:prstGeom>
          <a:ln>
            <a:noFill/>
          </a:ln>
          <a:effectLst>
            <a:outerShdw blurRad="292100" dist="139700" dir="2700000" algn="tl" rotWithShape="0">
              <a:srgbClr val="333333">
                <a:alpha val="65000"/>
              </a:srgbClr>
            </a:outerShdw>
          </a:effectLst>
        </p:spPr>
      </p:pic>
      <p:pic>
        <p:nvPicPr>
          <p:cNvPr id="20" name="Picture 19" descr="15888_10200150200534778_1813661511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297" y="1417638"/>
            <a:ext cx="2065503" cy="2769389"/>
          </a:xfrm>
          <a:prstGeom prst="rect">
            <a:avLst/>
          </a:prstGeom>
          <a:ln>
            <a:noFill/>
          </a:ln>
          <a:effectLst>
            <a:outerShdw blurRad="292100" dist="139700" dir="2700000" algn="tl" rotWithShape="0">
              <a:srgbClr val="333333">
                <a:alpha val="65000"/>
              </a:srgbClr>
            </a:outerShdw>
          </a:effectLst>
        </p:spPr>
      </p:pic>
      <p:pic>
        <p:nvPicPr>
          <p:cNvPr id="21" name="Picture 20" descr="964039_10152848873570181_707672013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107" y="3352800"/>
            <a:ext cx="3140396" cy="235529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xEl>
                                              <p:pRg st="3" end="3"/>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800600"/>
            <a:ext cx="8077200" cy="1143000"/>
          </a:xfrm>
        </p:spPr>
        <p:txBody>
          <a:bodyPr/>
          <a:lstStyle/>
          <a:p>
            <a:pPr marL="0" indent="0" algn="just">
              <a:buNone/>
            </a:pPr>
            <a:r>
              <a:rPr lang="en-US" sz="2000" dirty="0" smtClean="0"/>
              <a:t>So </a:t>
            </a:r>
            <a:r>
              <a:rPr lang="en-US" sz="2000" dirty="0" smtClean="0"/>
              <a:t>they give you a bit of paper to record it all on…</a:t>
            </a:r>
            <a:endParaRPr lang="en-US" sz="2000" b="1" dirty="0">
              <a:solidFill>
                <a:srgbClr val="F6BC1C"/>
              </a:solidFill>
              <a:cs typeface="Arial"/>
            </a:endParaRPr>
          </a:p>
        </p:txBody>
      </p:sp>
      <p:sp>
        <p:nvSpPr>
          <p:cNvPr id="4" name="Footer Placeholder 3"/>
          <p:cNvSpPr>
            <a:spLocks noGrp="1"/>
          </p:cNvSpPr>
          <p:nvPr>
            <p:ph type="ftr" sz="quarter" idx="11"/>
          </p:nvPr>
        </p:nvSpPr>
        <p:spPr/>
        <p:txBody>
          <a:bodyPr/>
          <a:lstStyle/>
          <a:p>
            <a:pPr>
              <a:defRPr/>
            </a:pPr>
            <a:r>
              <a:rPr lang="en-US" smtClean="0"/>
              <a:t>Luke Mitchell, WRBU</a:t>
            </a:r>
            <a:endParaRPr lang="en-US">
              <a:latin typeface="Times" charset="0"/>
            </a:endParaRPr>
          </a:p>
        </p:txBody>
      </p:sp>
      <p:pic>
        <p:nvPicPr>
          <p:cNvPr id="5" name="Placeholder"/>
          <p:cNvPicPr/>
          <p:nvPr/>
        </p:nvPicPr>
        <p:blipFill>
          <a:blip r:embed="rId2">
            <a:extLst>
              <a:ext uri="{28A0092B-C50C-407E-A947-70E740481C1C}">
                <a14:useLocalDpi xmlns:a14="http://schemas.microsoft.com/office/drawing/2010/main" val="0"/>
              </a:ext>
            </a:extLst>
          </a:blip>
          <a:stretch>
            <a:fillRect/>
          </a:stretch>
        </p:blipFill>
        <p:spPr bwMode="auto">
          <a:xfrm>
            <a:off x="457200" y="1193800"/>
            <a:ext cx="2425065" cy="1819910"/>
          </a:xfrm>
          <a:prstGeom prst="roundRect">
            <a:avLst>
              <a:gd name="adj" fmla="val 4167"/>
            </a:avLst>
          </a:prstGeom>
          <a:solidFill>
            <a:srgbClr val="FFFFFF"/>
          </a:solidFill>
          <a:ln w="25400" cap="sq" cmpd="sng" algn="ctr">
            <a:solidFill>
              <a:srgbClr val="EAEAEA"/>
            </a:solidFill>
            <a:prstDash val="solid"/>
            <a:miter lim="800000"/>
            <a:headEnd type="none" w="med" len="med"/>
            <a:tailEnd type="none" w="med" len="med"/>
          </a:ln>
          <a:effectLst>
            <a:reflection blurRad="12700" stA="33000" endPos="28000" dist="5000" dir="5400000" sy="-100000" algn="bl" rotWithShape="0"/>
          </a:effectLst>
          <a:scene3d>
            <a:camera prst="orthographicFront"/>
            <a:lightRig rig="threePt" dir="t">
              <a:rot lat="0" lon="0" rev="2700000"/>
            </a:lightRig>
          </a:scene3d>
          <a:sp3d contourW="6350">
            <a:bevelT w="38100" h="12700"/>
            <a:contourClr>
              <a:srgbClr val="C0C0C0"/>
            </a:contourClr>
          </a:sp3d>
        </p:spPr>
      </p:pic>
      <p:pic>
        <p:nvPicPr>
          <p:cNvPr id="6" name="Placeholder"/>
          <p:cNvPicPr/>
          <p:nvPr/>
        </p:nvPicPr>
        <p:blipFill>
          <a:blip r:embed="rId3">
            <a:extLst>
              <a:ext uri="{28A0092B-C50C-407E-A947-70E740481C1C}">
                <a14:useLocalDpi xmlns:a14="http://schemas.microsoft.com/office/drawing/2010/main" val="0"/>
              </a:ext>
            </a:extLst>
          </a:blip>
          <a:stretch>
            <a:fillRect/>
          </a:stretch>
        </p:blipFill>
        <p:spPr bwMode="auto">
          <a:xfrm>
            <a:off x="7089775" y="3601521"/>
            <a:ext cx="1546225" cy="1731327"/>
          </a:xfrm>
          <a:prstGeom prst="roundRect">
            <a:avLst>
              <a:gd name="adj" fmla="val 4167"/>
            </a:avLst>
          </a:prstGeom>
          <a:solidFill>
            <a:srgbClr val="FFFFFF"/>
          </a:solidFill>
          <a:ln w="25400" cap="sq" cmpd="sng" algn="ctr">
            <a:solidFill>
              <a:srgbClr val="EAEAEA"/>
            </a:solidFill>
            <a:prstDash val="solid"/>
            <a:miter lim="800000"/>
            <a:headEnd type="none" w="med" len="med"/>
            <a:tailEnd type="none" w="med" len="med"/>
          </a:ln>
          <a:effectLst>
            <a:reflection blurRad="12700" stA="33000" endPos="28000" dist="5000" dir="5400000" sy="-100000" algn="bl" rotWithShape="0"/>
          </a:effectLst>
          <a:scene3d>
            <a:camera prst="orthographicFront"/>
            <a:lightRig rig="threePt" dir="t">
              <a:rot lat="0" lon="0" rev="2700000"/>
            </a:lightRig>
          </a:scene3d>
          <a:sp3d contourW="6350">
            <a:bevelT w="38100" h="12700"/>
            <a:contourClr>
              <a:srgbClr val="C0C0C0"/>
            </a:contourClr>
          </a:sp3d>
        </p:spPr>
      </p:pic>
      <p:sp>
        <p:nvSpPr>
          <p:cNvPr id="7" name="Rectangle 6"/>
          <p:cNvSpPr/>
          <p:nvPr/>
        </p:nvSpPr>
        <p:spPr>
          <a:xfrm>
            <a:off x="4114800" y="5486400"/>
            <a:ext cx="2898951" cy="584776"/>
          </a:xfrm>
          <a:prstGeom prst="rect">
            <a:avLst/>
          </a:prstGeom>
        </p:spPr>
        <p:txBody>
          <a:bodyPr wrap="none">
            <a:spAutoFit/>
          </a:bodyPr>
          <a:lstStyle/>
          <a:p>
            <a:pPr marL="0" indent="0" algn="just">
              <a:buNone/>
            </a:pPr>
            <a:r>
              <a:rPr lang="en-US" dirty="0"/>
              <a:t>in a rainforest !</a:t>
            </a:r>
          </a:p>
        </p:txBody>
      </p:sp>
      <p:sp>
        <p:nvSpPr>
          <p:cNvPr id="8" name="Title 3"/>
          <p:cNvSpPr>
            <a:spLocks noGrp="1"/>
          </p:cNvSpPr>
          <p:nvPr>
            <p:ph type="title"/>
          </p:nvPr>
        </p:nvSpPr>
        <p:spPr>
          <a:xfrm>
            <a:off x="457200" y="274638"/>
            <a:ext cx="8229600" cy="944562"/>
          </a:xfrm>
        </p:spPr>
        <p:txBody>
          <a:bodyPr/>
          <a:lstStyle/>
          <a:p>
            <a:r>
              <a:rPr lang="en-US" dirty="0" smtClean="0"/>
              <a:t>Project focus – Syrian refugee project</a:t>
            </a:r>
            <a:endParaRPr lang="en-US" dirty="0"/>
          </a:p>
        </p:txBody>
      </p:sp>
      <p:sp>
        <p:nvSpPr>
          <p:cNvPr id="2" name="Rectangle 1"/>
          <p:cNvSpPr/>
          <p:nvPr/>
        </p:nvSpPr>
        <p:spPr>
          <a:xfrm>
            <a:off x="3162300" y="1193800"/>
            <a:ext cx="5486400" cy="1938992"/>
          </a:xfrm>
          <a:prstGeom prst="rect">
            <a:avLst/>
          </a:prstGeom>
        </p:spPr>
        <p:txBody>
          <a:bodyPr wrap="square">
            <a:spAutoFit/>
          </a:bodyPr>
          <a:lstStyle/>
          <a:p>
            <a:pPr marL="0" indent="0" algn="just">
              <a:buNone/>
            </a:pPr>
            <a:r>
              <a:rPr lang="en-US" sz="2000" dirty="0"/>
              <a:t>Associated specimen data (</a:t>
            </a:r>
            <a:r>
              <a:rPr lang="en-US" sz="2000" dirty="0" err="1"/>
              <a:t>georeferences</a:t>
            </a:r>
            <a:r>
              <a:rPr lang="en-US" sz="2000" dirty="0"/>
              <a:t>, locality and habitat variables) are critical to modern biosurveillance programs, allowing development of spatially and temporally informed vector borne disease risk assessment. </a:t>
            </a:r>
          </a:p>
        </p:txBody>
      </p:sp>
      <p:sp>
        <p:nvSpPr>
          <p:cNvPr id="9" name="Rectangle 8"/>
          <p:cNvSpPr/>
          <p:nvPr/>
        </p:nvSpPr>
        <p:spPr>
          <a:xfrm>
            <a:off x="2133600" y="3596312"/>
            <a:ext cx="4572000" cy="1077218"/>
          </a:xfrm>
          <a:prstGeom prst="rect">
            <a:avLst/>
          </a:prstGeom>
        </p:spPr>
        <p:txBody>
          <a:bodyPr>
            <a:spAutoFit/>
          </a:bodyPr>
          <a:lstStyle/>
          <a:p>
            <a:pPr marL="0" indent="0" algn="ctr">
              <a:buNone/>
            </a:pPr>
            <a:r>
              <a:rPr lang="en-US" dirty="0"/>
              <a:t>It’s more important than the specimen !</a:t>
            </a:r>
            <a:endParaRPr lang="en-US" dirty="0"/>
          </a:p>
        </p:txBody>
      </p:sp>
    </p:spTree>
    <p:extLst>
      <p:ext uri="{BB962C8B-B14F-4D97-AF65-F5344CB8AC3E}">
        <p14:creationId xmlns:p14="http://schemas.microsoft.com/office/powerpoint/2010/main" val="4744739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077200" cy="4267200"/>
          </a:xfrm>
        </p:spPr>
        <p:txBody>
          <a:bodyPr/>
          <a:lstStyle/>
          <a:p>
            <a:r>
              <a:rPr lang="en-US" sz="2000" dirty="0" smtClean="0"/>
              <a:t>The Syria project: The collection of Mosquitoes, Sand Fly, pathogens and viruses in Turkey and Jordan, on the borders of </a:t>
            </a:r>
            <a:r>
              <a:rPr lang="en-US" sz="2000" dirty="0" smtClean="0"/>
              <a:t>Syria.</a:t>
            </a:r>
            <a:endParaRPr lang="en-US" sz="2000" dirty="0" smtClean="0"/>
          </a:p>
          <a:p>
            <a:pPr lvl="1"/>
            <a:r>
              <a:rPr lang="en-US" sz="2000" dirty="0" smtClean="0"/>
              <a:t>Current situation</a:t>
            </a:r>
          </a:p>
          <a:p>
            <a:pPr lvl="1"/>
            <a:r>
              <a:rPr lang="en-US" sz="2000" dirty="0" smtClean="0"/>
              <a:t>Project protocols</a:t>
            </a:r>
          </a:p>
          <a:p>
            <a:pPr lvl="1"/>
            <a:r>
              <a:rPr lang="en-US" sz="2000" dirty="0" smtClean="0"/>
              <a:t>Collections</a:t>
            </a:r>
          </a:p>
          <a:p>
            <a:pPr lvl="1"/>
            <a:r>
              <a:rPr lang="en-US" sz="2000" dirty="0" smtClean="0"/>
              <a:t>Analysis</a:t>
            </a:r>
          </a:p>
          <a:p>
            <a:pPr lvl="1"/>
            <a:r>
              <a:rPr lang="en-US" sz="2000" dirty="0" smtClean="0"/>
              <a:t>Publication/Dissemination </a:t>
            </a:r>
          </a:p>
          <a:p>
            <a:pPr lvl="1"/>
            <a:endParaRPr lang="en-US" sz="2000" dirty="0" smtClean="0"/>
          </a:p>
        </p:txBody>
      </p:sp>
      <p:sp>
        <p:nvSpPr>
          <p:cNvPr id="4" name="Footer Placeholder 3"/>
          <p:cNvSpPr>
            <a:spLocks noGrp="1"/>
          </p:cNvSpPr>
          <p:nvPr>
            <p:ph type="ftr" sz="quarter" idx="11"/>
          </p:nvPr>
        </p:nvSpPr>
        <p:spPr/>
        <p:txBody>
          <a:bodyPr/>
          <a:lstStyle/>
          <a:p>
            <a:pPr>
              <a:defRPr/>
            </a:pPr>
            <a:r>
              <a:rPr lang="en-US" smtClean="0"/>
              <a:t>Luke Mitchell, WRBU</a:t>
            </a:r>
            <a:endParaRPr lang="en-US">
              <a:latin typeface="Times" charset="0"/>
            </a:endParaRPr>
          </a:p>
        </p:txBody>
      </p:sp>
      <p:pic>
        <p:nvPicPr>
          <p:cNvPr id="6" name="Picture 5" descr="home page zoom.png"/>
          <p:cNvPicPr>
            <a:picLocks noChangeAspect="1"/>
          </p:cNvPicPr>
          <p:nvPr/>
        </p:nvPicPr>
        <p:blipFill>
          <a:blip r:embed="rId2"/>
          <a:stretch>
            <a:fillRect/>
          </a:stretch>
        </p:blipFill>
        <p:spPr>
          <a:xfrm>
            <a:off x="374673" y="30910645"/>
            <a:ext cx="5802467" cy="10290402"/>
          </a:xfrm>
          <a:prstGeom prst="rect">
            <a:avLst/>
          </a:prstGeom>
          <a:ln>
            <a:noFill/>
          </a:ln>
          <a:effectLst>
            <a:outerShdw blurRad="292100" dist="139700" dir="2700000" algn="tl" rotWithShape="0">
              <a:srgbClr val="333333">
                <a:alpha val="65000"/>
              </a:srgbClr>
            </a:outerShdw>
          </a:effectLst>
        </p:spPr>
      </p:pic>
      <p:pic>
        <p:nvPicPr>
          <p:cNvPr id="7" name="Picture 6" descr="home page zoom.png"/>
          <p:cNvPicPr>
            <a:picLocks noChangeAspect="1"/>
          </p:cNvPicPr>
          <p:nvPr/>
        </p:nvPicPr>
        <p:blipFill>
          <a:blip r:embed="rId2"/>
          <a:stretch>
            <a:fillRect/>
          </a:stretch>
        </p:blipFill>
        <p:spPr>
          <a:xfrm>
            <a:off x="527073" y="31063045"/>
            <a:ext cx="5802467" cy="10290402"/>
          </a:xfrm>
          <a:prstGeom prst="rect">
            <a:avLst/>
          </a:prstGeom>
          <a:ln>
            <a:noFill/>
          </a:ln>
          <a:effectLst>
            <a:outerShdw blurRad="292100" dist="139700" dir="2700000" algn="tl" rotWithShape="0">
              <a:srgbClr val="333333">
                <a:alpha val="65000"/>
              </a:srgbClr>
            </a:outerShdw>
          </a:effectLst>
        </p:spPr>
      </p:pic>
      <p:sp>
        <p:nvSpPr>
          <p:cNvPr id="9" name="Title 3"/>
          <p:cNvSpPr>
            <a:spLocks noGrp="1"/>
          </p:cNvSpPr>
          <p:nvPr>
            <p:ph type="title"/>
          </p:nvPr>
        </p:nvSpPr>
        <p:spPr>
          <a:xfrm>
            <a:off x="457200" y="274638"/>
            <a:ext cx="8229600" cy="1143000"/>
          </a:xfrm>
        </p:spPr>
        <p:txBody>
          <a:bodyPr/>
          <a:lstStyle/>
          <a:p>
            <a:r>
              <a:rPr lang="en-US" dirty="0" smtClean="0"/>
              <a:t>Project focus – Syrian refugee project</a:t>
            </a:r>
            <a:endParaRPr lang="en-US" dirty="0"/>
          </a:p>
        </p:txBody>
      </p:sp>
    </p:spTree>
    <p:extLst>
      <p:ext uri="{BB962C8B-B14F-4D97-AF65-F5344CB8AC3E}">
        <p14:creationId xmlns:p14="http://schemas.microsoft.com/office/powerpoint/2010/main" val="34400471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Luke Mitchell, WRBU</a:t>
            </a:r>
            <a:endParaRPr lang="en-US">
              <a:latin typeface="Times" charset="0"/>
            </a:endParaRPr>
          </a:p>
        </p:txBody>
      </p:sp>
      <p:pic>
        <p:nvPicPr>
          <p:cNvPr id="6" name="Picture 5" descr="home page zoom.png"/>
          <p:cNvPicPr>
            <a:picLocks noChangeAspect="1"/>
          </p:cNvPicPr>
          <p:nvPr/>
        </p:nvPicPr>
        <p:blipFill>
          <a:blip r:embed="rId2"/>
          <a:stretch>
            <a:fillRect/>
          </a:stretch>
        </p:blipFill>
        <p:spPr>
          <a:xfrm>
            <a:off x="374673" y="30910645"/>
            <a:ext cx="5802467" cy="10290402"/>
          </a:xfrm>
          <a:prstGeom prst="rect">
            <a:avLst/>
          </a:prstGeom>
          <a:ln>
            <a:noFill/>
          </a:ln>
          <a:effectLst>
            <a:outerShdw blurRad="292100" dist="139700" dir="2700000" algn="tl" rotWithShape="0">
              <a:srgbClr val="333333">
                <a:alpha val="65000"/>
              </a:srgbClr>
            </a:outerShdw>
          </a:effectLst>
        </p:spPr>
      </p:pic>
      <p:pic>
        <p:nvPicPr>
          <p:cNvPr id="7" name="Picture 6" descr="home page zoom.png"/>
          <p:cNvPicPr>
            <a:picLocks noChangeAspect="1"/>
          </p:cNvPicPr>
          <p:nvPr/>
        </p:nvPicPr>
        <p:blipFill>
          <a:blip r:embed="rId2"/>
          <a:stretch>
            <a:fillRect/>
          </a:stretch>
        </p:blipFill>
        <p:spPr>
          <a:xfrm>
            <a:off x="527073" y="31063045"/>
            <a:ext cx="5802467" cy="10290402"/>
          </a:xfrm>
          <a:prstGeom prst="rect">
            <a:avLst/>
          </a:prstGeom>
          <a:ln>
            <a:noFill/>
          </a:ln>
          <a:effectLst>
            <a:outerShdw blurRad="292100" dist="139700" dir="2700000" algn="tl" rotWithShape="0">
              <a:srgbClr val="333333">
                <a:alpha val="65000"/>
              </a:srgbClr>
            </a:outerShdw>
          </a:effectLst>
        </p:spPr>
      </p:pic>
      <p:pic>
        <p:nvPicPr>
          <p:cNvPr id="8" name="Picture 7" descr="website pic.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8314" y="1295400"/>
            <a:ext cx="3799417" cy="4953000"/>
          </a:xfrm>
          <a:prstGeom prst="rect">
            <a:avLst/>
          </a:prstGeom>
        </p:spPr>
      </p:pic>
      <p:sp>
        <p:nvSpPr>
          <p:cNvPr id="9" name="Title 3"/>
          <p:cNvSpPr>
            <a:spLocks noGrp="1"/>
          </p:cNvSpPr>
          <p:nvPr>
            <p:ph type="title"/>
          </p:nvPr>
        </p:nvSpPr>
        <p:spPr>
          <a:xfrm>
            <a:off x="457200" y="274638"/>
            <a:ext cx="8229600" cy="1143000"/>
          </a:xfrm>
        </p:spPr>
        <p:txBody>
          <a:bodyPr/>
          <a:lstStyle/>
          <a:p>
            <a:r>
              <a:rPr lang="en-US" dirty="0" smtClean="0"/>
              <a:t>Project focus – Syrian refugee project</a:t>
            </a:r>
            <a:endParaRPr lang="en-US" dirty="0"/>
          </a:p>
        </p:txBody>
      </p:sp>
    </p:spTree>
    <p:extLst>
      <p:ext uri="{BB962C8B-B14F-4D97-AF65-F5344CB8AC3E}">
        <p14:creationId xmlns:p14="http://schemas.microsoft.com/office/powerpoint/2010/main" val="39110691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Luke Mitchell, WRBU</a:t>
            </a:r>
            <a:endParaRPr lang="en-US">
              <a:latin typeface="Times" charset="0"/>
            </a:endParaRPr>
          </a:p>
        </p:txBody>
      </p:sp>
      <p:pic>
        <p:nvPicPr>
          <p:cNvPr id="6" name="Picture 5" descr="home page zoom.png"/>
          <p:cNvPicPr>
            <a:picLocks noChangeAspect="1"/>
          </p:cNvPicPr>
          <p:nvPr/>
        </p:nvPicPr>
        <p:blipFill>
          <a:blip r:embed="rId2"/>
          <a:stretch>
            <a:fillRect/>
          </a:stretch>
        </p:blipFill>
        <p:spPr>
          <a:xfrm>
            <a:off x="374673" y="30910645"/>
            <a:ext cx="5802467" cy="10290402"/>
          </a:xfrm>
          <a:prstGeom prst="rect">
            <a:avLst/>
          </a:prstGeom>
          <a:ln>
            <a:noFill/>
          </a:ln>
          <a:effectLst>
            <a:outerShdw blurRad="292100" dist="139700" dir="2700000" algn="tl" rotWithShape="0">
              <a:srgbClr val="333333">
                <a:alpha val="65000"/>
              </a:srgbClr>
            </a:outerShdw>
          </a:effectLst>
        </p:spPr>
      </p:pic>
      <p:pic>
        <p:nvPicPr>
          <p:cNvPr id="7" name="Picture 6" descr="home page zoom.png"/>
          <p:cNvPicPr>
            <a:picLocks noChangeAspect="1"/>
          </p:cNvPicPr>
          <p:nvPr/>
        </p:nvPicPr>
        <p:blipFill>
          <a:blip r:embed="rId2"/>
          <a:stretch>
            <a:fillRect/>
          </a:stretch>
        </p:blipFill>
        <p:spPr>
          <a:xfrm>
            <a:off x="527073" y="31063045"/>
            <a:ext cx="5802467" cy="10290402"/>
          </a:xfrm>
          <a:prstGeom prst="rect">
            <a:avLst/>
          </a:prstGeom>
          <a:ln>
            <a:noFill/>
          </a:ln>
          <a:effectLst>
            <a:outerShdw blurRad="292100" dist="139700" dir="2700000" algn="tl" rotWithShape="0">
              <a:srgbClr val="333333">
                <a:alpha val="65000"/>
              </a:srgbClr>
            </a:outerShdw>
          </a:effectLst>
        </p:spPr>
      </p:pic>
      <p:sp>
        <p:nvSpPr>
          <p:cNvPr id="9" name="Title 3"/>
          <p:cNvSpPr>
            <a:spLocks noGrp="1"/>
          </p:cNvSpPr>
          <p:nvPr>
            <p:ph type="title"/>
          </p:nvPr>
        </p:nvSpPr>
        <p:spPr>
          <a:xfrm>
            <a:off x="457200" y="274638"/>
            <a:ext cx="8229600" cy="1143000"/>
          </a:xfrm>
        </p:spPr>
        <p:txBody>
          <a:bodyPr/>
          <a:lstStyle/>
          <a:p>
            <a:r>
              <a:rPr lang="en-US" dirty="0" smtClean="0"/>
              <a:t>Project focus – Prerequisite data</a:t>
            </a:r>
            <a:endParaRPr lang="en-US" dirty="0"/>
          </a:p>
        </p:txBody>
      </p:sp>
      <p:pic>
        <p:nvPicPr>
          <p:cNvPr id="2" name="Picture 1" descr="resources.png"/>
          <p:cNvPicPr>
            <a:picLocks noChangeAspect="1"/>
          </p:cNvPicPr>
          <p:nvPr/>
        </p:nvPicPr>
        <p:blipFill rotWithShape="1">
          <a:blip r:embed="rId3">
            <a:extLst>
              <a:ext uri="{28A0092B-C50C-407E-A947-70E740481C1C}">
                <a14:useLocalDpi xmlns:a14="http://schemas.microsoft.com/office/drawing/2010/main" val="0"/>
              </a:ext>
            </a:extLst>
          </a:blip>
          <a:srcRect l="3427" r="6206"/>
          <a:stretch/>
        </p:blipFill>
        <p:spPr>
          <a:xfrm>
            <a:off x="527073" y="1295400"/>
            <a:ext cx="4019527" cy="4572000"/>
          </a:xfrm>
          <a:prstGeom prst="rect">
            <a:avLst/>
          </a:prstGeom>
          <a:ln>
            <a:noFill/>
          </a:ln>
          <a:effectLst>
            <a:outerShdw blurRad="292100" dist="139700" dir="2700000" algn="tl" rotWithShape="0">
              <a:srgbClr val="333333">
                <a:alpha val="65000"/>
              </a:srgbClr>
            </a:outerShdw>
          </a:effectLst>
        </p:spPr>
      </p:pic>
      <p:pic>
        <p:nvPicPr>
          <p:cNvPr id="3" name="Picture 2" descr="literatu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2437911"/>
            <a:ext cx="4462165" cy="3810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42900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Luke Mitchell, </a:t>
            </a:r>
            <a:r>
              <a:rPr lang="en-US" dirty="0"/>
              <a:t>WRBU</a:t>
            </a:r>
            <a:endParaRPr lang="en-US" dirty="0">
              <a:latin typeface="Times" charset="0"/>
            </a:endParaRPr>
          </a:p>
        </p:txBody>
      </p:sp>
      <p:sp>
        <p:nvSpPr>
          <p:cNvPr id="22" name="TextBox 21"/>
          <p:cNvSpPr txBox="1"/>
          <p:nvPr/>
        </p:nvSpPr>
        <p:spPr>
          <a:xfrm>
            <a:off x="3810000" y="1143000"/>
            <a:ext cx="4325981" cy="2246769"/>
          </a:xfrm>
          <a:prstGeom prst="rect">
            <a:avLst/>
          </a:prstGeom>
          <a:noFill/>
        </p:spPr>
        <p:txBody>
          <a:bodyPr wrap="square" rtlCol="0">
            <a:spAutoFit/>
          </a:bodyPr>
          <a:lstStyle/>
          <a:p>
            <a:pPr algn="l"/>
            <a:r>
              <a:rPr lang="en-US" sz="2000" dirty="0" smtClean="0"/>
              <a:t>The Field data Submission form (FDS) is an app designed for use in the field, on computers, smart phones or tablets of all types and simplifies the collection process with drop-down menus and a simplified layout.</a:t>
            </a:r>
            <a:endParaRPr lang="en-US" sz="2000" dirty="0"/>
          </a:p>
        </p:txBody>
      </p:sp>
      <p:pic>
        <p:nvPicPr>
          <p:cNvPr id="2" name="Picture 1" descr="APP 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32270"/>
            <a:ext cx="2955804" cy="4506529"/>
          </a:xfrm>
          <a:prstGeom prst="rect">
            <a:avLst/>
          </a:prstGeom>
          <a:effectLst>
            <a:outerShdw blurRad="317500" dist="127000" dir="2700000" algn="tl" rotWithShape="0">
              <a:srgbClr val="000000">
                <a:alpha val="43000"/>
              </a:srgbClr>
            </a:outerShdw>
          </a:effectLst>
        </p:spPr>
      </p:pic>
      <p:sp>
        <p:nvSpPr>
          <p:cNvPr id="8" name="TextBox 7"/>
          <p:cNvSpPr txBox="1"/>
          <p:nvPr/>
        </p:nvSpPr>
        <p:spPr>
          <a:xfrm>
            <a:off x="3810000" y="3687108"/>
            <a:ext cx="4325981" cy="1938992"/>
          </a:xfrm>
          <a:prstGeom prst="rect">
            <a:avLst/>
          </a:prstGeom>
          <a:noFill/>
        </p:spPr>
        <p:txBody>
          <a:bodyPr wrap="square" rtlCol="0">
            <a:spAutoFit/>
          </a:bodyPr>
          <a:lstStyle/>
          <a:p>
            <a:pPr algn="l"/>
            <a:r>
              <a:rPr lang="en-US" sz="2000" dirty="0" smtClean="0"/>
              <a:t>The form includes a button that allows GPS co-ordinates, detailed mapping and location information, as well as the ability to take and annotate pictures of the collection site.</a:t>
            </a:r>
            <a:endParaRPr lang="en-US" sz="2000" dirty="0"/>
          </a:p>
        </p:txBody>
      </p:sp>
      <p:sp>
        <p:nvSpPr>
          <p:cNvPr id="7" name="Title 3"/>
          <p:cNvSpPr>
            <a:spLocks noGrp="1"/>
          </p:cNvSpPr>
          <p:nvPr>
            <p:ph type="title"/>
          </p:nvPr>
        </p:nvSpPr>
        <p:spPr>
          <a:xfrm>
            <a:off x="457200" y="274638"/>
            <a:ext cx="8229600" cy="857632"/>
          </a:xfrm>
        </p:spPr>
        <p:txBody>
          <a:bodyPr/>
          <a:lstStyle/>
          <a:p>
            <a:r>
              <a:rPr lang="en-US" dirty="0" smtClean="0"/>
              <a:t>Project focus – Field Collections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Luke Mitchell, </a:t>
            </a:r>
            <a:r>
              <a:rPr lang="en-US" dirty="0"/>
              <a:t>WRBU</a:t>
            </a:r>
            <a:endParaRPr lang="en-US" dirty="0">
              <a:latin typeface="Times" charset="0"/>
            </a:endParaRPr>
          </a:p>
        </p:txBody>
      </p:sp>
      <p:sp>
        <p:nvSpPr>
          <p:cNvPr id="24" name="TextBox 23"/>
          <p:cNvSpPr txBox="1"/>
          <p:nvPr/>
        </p:nvSpPr>
        <p:spPr>
          <a:xfrm>
            <a:off x="5076192" y="1697504"/>
            <a:ext cx="4017008" cy="2246769"/>
          </a:xfrm>
          <a:prstGeom prst="rect">
            <a:avLst/>
          </a:prstGeom>
          <a:noFill/>
        </p:spPr>
        <p:txBody>
          <a:bodyPr wrap="square" rtlCol="0">
            <a:spAutoFit/>
          </a:bodyPr>
          <a:lstStyle/>
          <a:p>
            <a:pPr algn="l"/>
            <a:r>
              <a:rPr lang="en-US" sz="2000" dirty="0" smtClean="0"/>
              <a:t>As soon as the form is submitted (via a button on the form) the information is sent over the internet or mobile network, and is accessible by the information manager or users by permission, for processing.</a:t>
            </a:r>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08" y="1639838"/>
            <a:ext cx="4513881" cy="3429000"/>
          </a:xfrm>
          <a:prstGeom prst="rect">
            <a:avLst/>
          </a:prstGeom>
          <a:effectLst>
            <a:outerShdw blurRad="317500" dist="127000" dir="2700000" algn="tl" rotWithShape="0">
              <a:srgbClr val="000000">
                <a:alpha val="43000"/>
              </a:srgbClr>
            </a:outerShdw>
          </a:effectLst>
        </p:spPr>
      </p:pic>
      <p:sp>
        <p:nvSpPr>
          <p:cNvPr id="8" name="TextBox 7"/>
          <p:cNvSpPr txBox="1"/>
          <p:nvPr/>
        </p:nvSpPr>
        <p:spPr>
          <a:xfrm>
            <a:off x="5105400" y="4089737"/>
            <a:ext cx="4017008" cy="1015663"/>
          </a:xfrm>
          <a:prstGeom prst="rect">
            <a:avLst/>
          </a:prstGeom>
          <a:noFill/>
        </p:spPr>
        <p:txBody>
          <a:bodyPr wrap="square" rtlCol="0">
            <a:spAutoFit/>
          </a:bodyPr>
          <a:lstStyle/>
          <a:p>
            <a:pPr algn="l"/>
            <a:r>
              <a:rPr lang="en-US" sz="2000" dirty="0" smtClean="0"/>
              <a:t>If no internet is available at the time of collection, data will be saved and sent when possible.</a:t>
            </a:r>
            <a:endParaRPr lang="en-US" sz="2000" dirty="0"/>
          </a:p>
        </p:txBody>
      </p:sp>
      <p:sp>
        <p:nvSpPr>
          <p:cNvPr id="7" name="Title 3"/>
          <p:cNvSpPr>
            <a:spLocks noGrp="1"/>
          </p:cNvSpPr>
          <p:nvPr>
            <p:ph type="title"/>
          </p:nvPr>
        </p:nvSpPr>
        <p:spPr>
          <a:xfrm>
            <a:off x="457200" y="274638"/>
            <a:ext cx="8229600" cy="1143000"/>
          </a:xfrm>
        </p:spPr>
        <p:txBody>
          <a:bodyPr/>
          <a:lstStyle/>
          <a:p>
            <a:r>
              <a:rPr lang="en-US" dirty="0" smtClean="0"/>
              <a:t>Project focus – </a:t>
            </a:r>
            <a:r>
              <a:rPr lang="en-US" dirty="0" smtClean="0"/>
              <a:t>Data Management</a:t>
            </a:r>
            <a:endParaRPr lang="en-US" dirty="0"/>
          </a:p>
        </p:txBody>
      </p:sp>
    </p:spTree>
    <p:extLst>
      <p:ext uri="{BB962C8B-B14F-4D97-AF65-F5344CB8AC3E}">
        <p14:creationId xmlns:p14="http://schemas.microsoft.com/office/powerpoint/2010/main" val="37065765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smtClean="0"/>
              <a:t>Luke Mitchell, </a:t>
            </a:r>
            <a:r>
              <a:rPr lang="en-US" dirty="0"/>
              <a:t>WRBU</a:t>
            </a:r>
            <a:endParaRPr lang="en-US" dirty="0">
              <a:latin typeface="Times" charset="0"/>
            </a:endParaRPr>
          </a:p>
        </p:txBody>
      </p:sp>
      <p:sp>
        <p:nvSpPr>
          <p:cNvPr id="24" name="TextBox 23"/>
          <p:cNvSpPr txBox="1"/>
          <p:nvPr/>
        </p:nvSpPr>
        <p:spPr>
          <a:xfrm>
            <a:off x="3962400" y="2286000"/>
            <a:ext cx="4343400" cy="1631216"/>
          </a:xfrm>
          <a:prstGeom prst="rect">
            <a:avLst/>
          </a:prstGeom>
          <a:noFill/>
        </p:spPr>
        <p:txBody>
          <a:bodyPr wrap="square" rtlCol="0">
            <a:spAutoFit/>
          </a:bodyPr>
          <a:lstStyle/>
          <a:p>
            <a:pPr algn="l"/>
            <a:r>
              <a:rPr lang="en-US" sz="2000" dirty="0" smtClean="0"/>
              <a:t>Each record can be viewed online or downloaded as a PDF document. This includes a map-in-map with co-ordinates and any pictures taken with the collection.</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682" y="2286000"/>
            <a:ext cx="2166636" cy="3429000"/>
          </a:xfrm>
          <a:prstGeom prst="rect">
            <a:avLst/>
          </a:prstGeom>
          <a:effectLst>
            <a:outerShdw blurRad="317500" dist="127000" dir="2700000" algn="tl" rotWithShape="0">
              <a:srgbClr val="000000">
                <a:alpha val="43000"/>
              </a:srgb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66800"/>
            <a:ext cx="2186078" cy="3429000"/>
          </a:xfrm>
          <a:prstGeom prst="rect">
            <a:avLst/>
          </a:prstGeom>
          <a:effectLst>
            <a:outerShdw blurRad="317500" dist="127000" dir="2700000" algn="tl" rotWithShape="0">
              <a:srgbClr val="000000">
                <a:alpha val="43000"/>
              </a:srgbClr>
            </a:outerShdw>
          </a:effectLst>
        </p:spPr>
      </p:pic>
      <p:sp>
        <p:nvSpPr>
          <p:cNvPr id="7" name="TextBox 6"/>
          <p:cNvSpPr txBox="1"/>
          <p:nvPr/>
        </p:nvSpPr>
        <p:spPr>
          <a:xfrm>
            <a:off x="3962400" y="4083784"/>
            <a:ext cx="4343400" cy="1631216"/>
          </a:xfrm>
          <a:prstGeom prst="rect">
            <a:avLst/>
          </a:prstGeom>
          <a:noFill/>
        </p:spPr>
        <p:txBody>
          <a:bodyPr wrap="square" rtlCol="0">
            <a:spAutoFit/>
          </a:bodyPr>
          <a:lstStyle/>
          <a:p>
            <a:pPr algn="l"/>
            <a:r>
              <a:rPr lang="en-US" sz="2000" dirty="0" smtClean="0"/>
              <a:t>All records can also be downloaded to an Excel Spreadsheet either individually or en-mass, depending on filters applied (e.g. by country, date or collector)</a:t>
            </a:r>
            <a:endParaRPr lang="en-US" sz="2000" dirty="0"/>
          </a:p>
        </p:txBody>
      </p:sp>
      <p:sp>
        <p:nvSpPr>
          <p:cNvPr id="9" name="Title 3"/>
          <p:cNvSpPr>
            <a:spLocks noGrp="1"/>
          </p:cNvSpPr>
          <p:nvPr>
            <p:ph type="title"/>
          </p:nvPr>
        </p:nvSpPr>
        <p:spPr>
          <a:xfrm>
            <a:off x="457200" y="274638"/>
            <a:ext cx="8229600" cy="868362"/>
          </a:xfrm>
        </p:spPr>
        <p:txBody>
          <a:bodyPr/>
          <a:lstStyle/>
          <a:p>
            <a:r>
              <a:rPr lang="en-US" dirty="0" smtClean="0"/>
              <a:t>Project focus – </a:t>
            </a:r>
            <a:r>
              <a:rPr lang="en-US" dirty="0" smtClean="0"/>
              <a:t>Data Management</a:t>
            </a:r>
            <a:endParaRPr lang="en-US" dirty="0"/>
          </a:p>
        </p:txBody>
      </p:sp>
    </p:spTree>
    <p:extLst>
      <p:ext uri="{BB962C8B-B14F-4D97-AF65-F5344CB8AC3E}">
        <p14:creationId xmlns:p14="http://schemas.microsoft.com/office/powerpoint/2010/main" val="36355986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arketing presentation">
  <a:themeElements>
    <a:clrScheme name="">
      <a:dk1>
        <a:srgbClr val="808080"/>
      </a:dk1>
      <a:lt1>
        <a:srgbClr val="F6BC1C"/>
      </a:lt1>
      <a:dk2>
        <a:srgbClr val="ACA088"/>
      </a:dk2>
      <a:lt2>
        <a:srgbClr val="000000"/>
      </a:lt2>
      <a:accent1>
        <a:srgbClr val="CDCB9C"/>
      </a:accent1>
      <a:accent2>
        <a:srgbClr val="4C1016"/>
      </a:accent2>
      <a:accent3>
        <a:srgbClr val="D2CDC3"/>
      </a:accent3>
      <a:accent4>
        <a:srgbClr val="D2A016"/>
      </a:accent4>
      <a:accent5>
        <a:srgbClr val="E3E2CB"/>
      </a:accent5>
      <a:accent6>
        <a:srgbClr val="440D13"/>
      </a:accent6>
      <a:hlink>
        <a:srgbClr val="B9813F"/>
      </a:hlink>
      <a:folHlink>
        <a:srgbClr val="365A89"/>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accent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accent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3871</TotalTime>
  <Words>595</Words>
  <Application>Microsoft Macintosh PowerPoint</Application>
  <PresentationFormat>On-screen Show (4:3)</PresentationFormat>
  <Paragraphs>65</Paragraphs>
  <Slides>15</Slides>
  <Notes>0</Notes>
  <HiddenSlides>1</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marketing presentation</vt:lpstr>
      <vt:lpstr>Field Data Submission (FDS) Part of the GEIS funded Syrian Refugee project</vt:lpstr>
      <vt:lpstr>Mr Luke Mitchell – The Designer</vt:lpstr>
      <vt:lpstr>Project focus – Syrian refugee project</vt:lpstr>
      <vt:lpstr>Project focus – Syrian refugee project</vt:lpstr>
      <vt:lpstr>Project focus – Syrian refugee project</vt:lpstr>
      <vt:lpstr>Project focus – Prerequisite data</vt:lpstr>
      <vt:lpstr>Project focus – Field Collections</vt:lpstr>
      <vt:lpstr>Project focus – Data Management</vt:lpstr>
      <vt:lpstr>Project focus – Data Management</vt:lpstr>
      <vt:lpstr>Project focus – Data Management</vt:lpstr>
      <vt:lpstr>Project focus – Data Management</vt:lpstr>
      <vt:lpstr>Project focus – Data Management</vt:lpstr>
      <vt:lpstr>FDS Summary</vt:lpstr>
      <vt:lpstr>What next?</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Wilkerson</dc:creator>
  <cp:lastModifiedBy>Luke Mitchell</cp:lastModifiedBy>
  <cp:revision>480</cp:revision>
  <dcterms:created xsi:type="dcterms:W3CDTF">2015-03-24T01:45:02Z</dcterms:created>
  <dcterms:modified xsi:type="dcterms:W3CDTF">2015-09-09T15:01:19Z</dcterms:modified>
</cp:coreProperties>
</file>